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c0b6b182e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c0b6b182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5c0b6b182e_0_1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5c0b6b182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57fca96b6a_0_9: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57fca96b6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57fca96b6a_0_2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357fca96b6a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55" name="Google Shape;55;p13"/>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56" name="Google Shape;56;p13"/>
          <p:cNvSpPr txBox="1"/>
          <p:nvPr/>
        </p:nvSpPr>
        <p:spPr>
          <a:xfrm>
            <a:off x="400050" y="11904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57" name="Google Shape;57;p13"/>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58" name="Google Shape;58;p13"/>
          <p:cNvSpPr/>
          <p:nvPr/>
        </p:nvSpPr>
        <p:spPr>
          <a:xfrm>
            <a:off x="506300" y="1735763"/>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Lifestyle &amp; Traditions</a:t>
            </a:r>
            <a:endParaRPr b="1" sz="1700">
              <a:solidFill>
                <a:schemeClr val="lt1"/>
              </a:solidFill>
              <a:latin typeface="Inter"/>
              <a:ea typeface="Inter"/>
              <a:cs typeface="Inter"/>
              <a:sym typeface="Inter"/>
            </a:endParaRPr>
          </a:p>
        </p:txBody>
      </p:sp>
      <p:sp>
        <p:nvSpPr>
          <p:cNvPr id="59" name="Google Shape;59;p13"/>
          <p:cNvSpPr/>
          <p:nvPr/>
        </p:nvSpPr>
        <p:spPr>
          <a:xfrm>
            <a:off x="498125" y="26029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 name="Google Shape;60;p13"/>
          <p:cNvSpPr txBox="1"/>
          <p:nvPr/>
        </p:nvSpPr>
        <p:spPr>
          <a:xfrm>
            <a:off x="506300" y="21972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What foraging practices have the Hadza kept alive? (</a:t>
            </a:r>
            <a:r>
              <a:rPr i="1" lang="en" sz="1200">
                <a:solidFill>
                  <a:schemeClr val="dk1"/>
                </a:solidFill>
                <a:latin typeface="Inter"/>
                <a:ea typeface="Inter"/>
                <a:cs typeface="Inter"/>
                <a:sym typeface="Inter"/>
              </a:rPr>
              <a:t>Hint: focus on the photos)</a:t>
            </a:r>
            <a:endParaRPr i="1" sz="1200">
              <a:solidFill>
                <a:schemeClr val="dk1"/>
              </a:solidFill>
              <a:latin typeface="Inter"/>
              <a:ea typeface="Inter"/>
              <a:cs typeface="Inter"/>
              <a:sym typeface="Inter"/>
            </a:endParaRPr>
          </a:p>
        </p:txBody>
      </p:sp>
      <p:sp>
        <p:nvSpPr>
          <p:cNvPr id="61" name="Google Shape;61;p13"/>
          <p:cNvSpPr txBox="1"/>
          <p:nvPr/>
        </p:nvSpPr>
        <p:spPr>
          <a:xfrm>
            <a:off x="506300" y="39509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 they compare to ancient foraging societies?</a:t>
            </a:r>
            <a:endParaRPr sz="1200">
              <a:solidFill>
                <a:schemeClr val="dk1"/>
              </a:solidFill>
              <a:latin typeface="Inter"/>
              <a:ea typeface="Inter"/>
              <a:cs typeface="Inter"/>
              <a:sym typeface="Inter"/>
            </a:endParaRPr>
          </a:p>
        </p:txBody>
      </p:sp>
      <p:sp>
        <p:nvSpPr>
          <p:cNvPr id="62" name="Google Shape;62;p13"/>
          <p:cNvSpPr/>
          <p:nvPr/>
        </p:nvSpPr>
        <p:spPr>
          <a:xfrm>
            <a:off x="498125" y="43377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3" name="Google Shape;63;p13"/>
          <p:cNvSpPr/>
          <p:nvPr/>
        </p:nvSpPr>
        <p:spPr>
          <a:xfrm>
            <a:off x="506300" y="5704588"/>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Collaborative Synthesis</a:t>
            </a:r>
            <a:endParaRPr b="1" sz="1700">
              <a:solidFill>
                <a:schemeClr val="lt1"/>
              </a:solidFill>
              <a:latin typeface="Inter"/>
              <a:ea typeface="Inter"/>
              <a:cs typeface="Inter"/>
              <a:sym typeface="Inter"/>
            </a:endParaRPr>
          </a:p>
        </p:txBody>
      </p:sp>
      <p:sp>
        <p:nvSpPr>
          <p:cNvPr id="64" name="Google Shape;64;p13"/>
          <p:cNvSpPr txBox="1"/>
          <p:nvPr/>
        </p:nvSpPr>
        <p:spPr>
          <a:xfrm>
            <a:off x="506300" y="61885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65" name="Google Shape;65;p13"/>
          <p:cNvSpPr/>
          <p:nvPr/>
        </p:nvSpPr>
        <p:spPr>
          <a:xfrm>
            <a:off x="534750" y="71993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3"/>
          <p:cNvSpPr txBox="1"/>
          <p:nvPr/>
        </p:nvSpPr>
        <p:spPr>
          <a:xfrm>
            <a:off x="534900" y="67752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Changes &amp; Challenges</a:t>
            </a:r>
            <a:endParaRPr b="1">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72" name="Google Shape;72;p14"/>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73" name="Google Shape;73;p14"/>
          <p:cNvSpPr txBox="1"/>
          <p:nvPr/>
        </p:nvSpPr>
        <p:spPr>
          <a:xfrm>
            <a:off x="400050" y="11904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74" name="Google Shape;74;p14"/>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75" name="Google Shape;75;p14"/>
          <p:cNvSpPr/>
          <p:nvPr/>
        </p:nvSpPr>
        <p:spPr>
          <a:xfrm>
            <a:off x="506300" y="1735763"/>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Changes &amp; Challenges</a:t>
            </a:r>
            <a:endParaRPr b="1" sz="1700">
              <a:solidFill>
                <a:schemeClr val="dk1"/>
              </a:solidFill>
              <a:latin typeface="Inter"/>
              <a:ea typeface="Inter"/>
              <a:cs typeface="Inter"/>
              <a:sym typeface="Inter"/>
            </a:endParaRPr>
          </a:p>
        </p:txBody>
      </p:sp>
      <p:sp>
        <p:nvSpPr>
          <p:cNvPr id="76" name="Google Shape;76;p14"/>
          <p:cNvSpPr/>
          <p:nvPr/>
        </p:nvSpPr>
        <p:spPr>
          <a:xfrm>
            <a:off x="498125" y="26029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 name="Google Shape;77;p14"/>
          <p:cNvSpPr txBox="1"/>
          <p:nvPr/>
        </p:nvSpPr>
        <p:spPr>
          <a:xfrm>
            <a:off x="506300" y="21972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How is the Hadza way of life threatened today?</a:t>
            </a:r>
            <a:endParaRPr sz="1200">
              <a:solidFill>
                <a:schemeClr val="dk1"/>
              </a:solidFill>
              <a:latin typeface="Inter"/>
              <a:ea typeface="Inter"/>
              <a:cs typeface="Inter"/>
              <a:sym typeface="Inter"/>
            </a:endParaRPr>
          </a:p>
        </p:txBody>
      </p:sp>
      <p:sp>
        <p:nvSpPr>
          <p:cNvPr id="78" name="Google Shape;78;p14"/>
          <p:cNvSpPr txBox="1"/>
          <p:nvPr/>
        </p:nvSpPr>
        <p:spPr>
          <a:xfrm>
            <a:off x="506300" y="39509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actions are being taken to protect their land and rights?</a:t>
            </a:r>
            <a:endParaRPr sz="1200">
              <a:solidFill>
                <a:schemeClr val="dk1"/>
              </a:solidFill>
              <a:latin typeface="Inter"/>
              <a:ea typeface="Inter"/>
              <a:cs typeface="Inter"/>
              <a:sym typeface="Inter"/>
            </a:endParaRPr>
          </a:p>
        </p:txBody>
      </p:sp>
      <p:sp>
        <p:nvSpPr>
          <p:cNvPr id="79" name="Google Shape;79;p14"/>
          <p:cNvSpPr/>
          <p:nvPr/>
        </p:nvSpPr>
        <p:spPr>
          <a:xfrm>
            <a:off x="498125" y="43377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14"/>
          <p:cNvSpPr/>
          <p:nvPr/>
        </p:nvSpPr>
        <p:spPr>
          <a:xfrm>
            <a:off x="506300" y="5704588"/>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Collaborative Synthesis</a:t>
            </a:r>
            <a:endParaRPr b="1" sz="1700">
              <a:solidFill>
                <a:schemeClr val="dk1"/>
              </a:solidFill>
              <a:latin typeface="Inter"/>
              <a:ea typeface="Inter"/>
              <a:cs typeface="Inter"/>
              <a:sym typeface="Inter"/>
            </a:endParaRPr>
          </a:p>
        </p:txBody>
      </p:sp>
      <p:sp>
        <p:nvSpPr>
          <p:cNvPr id="81" name="Google Shape;81;p14"/>
          <p:cNvSpPr txBox="1"/>
          <p:nvPr/>
        </p:nvSpPr>
        <p:spPr>
          <a:xfrm>
            <a:off x="506300" y="61885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Directions: 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82" name="Google Shape;82;p14"/>
          <p:cNvSpPr/>
          <p:nvPr/>
        </p:nvSpPr>
        <p:spPr>
          <a:xfrm>
            <a:off x="534750" y="71993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4"/>
          <p:cNvSpPr txBox="1"/>
          <p:nvPr/>
        </p:nvSpPr>
        <p:spPr>
          <a:xfrm>
            <a:off x="534900" y="67752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Lifestyle &amp; Traditions</a:t>
            </a:r>
            <a:endParaRPr b="1">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5"/>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89" name="Google Shape;89;p15"/>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90" name="Google Shape;90;p15"/>
          <p:cNvSpPr txBox="1"/>
          <p:nvPr/>
        </p:nvSpPr>
        <p:spPr>
          <a:xfrm>
            <a:off x="400050" y="11904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91" name="Google Shape;91;p15"/>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2" name="Google Shape;92;p15"/>
          <p:cNvSpPr/>
          <p:nvPr/>
        </p:nvSpPr>
        <p:spPr>
          <a:xfrm>
            <a:off x="506300" y="1735763"/>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Lifestyle &amp; Traditions</a:t>
            </a:r>
            <a:endParaRPr b="1" sz="1700">
              <a:solidFill>
                <a:schemeClr val="lt1"/>
              </a:solidFill>
              <a:latin typeface="Inter"/>
              <a:ea typeface="Inter"/>
              <a:cs typeface="Inter"/>
              <a:sym typeface="Inter"/>
            </a:endParaRPr>
          </a:p>
        </p:txBody>
      </p:sp>
      <p:sp>
        <p:nvSpPr>
          <p:cNvPr id="93" name="Google Shape;93;p15"/>
          <p:cNvSpPr/>
          <p:nvPr/>
        </p:nvSpPr>
        <p:spPr>
          <a:xfrm>
            <a:off x="498125" y="26029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Hadza still practice traditional hunting and gathering, using bows and arrows to hunt animals and gathering wild plants, fruits, and honey from their natural environment.</a:t>
            </a:r>
            <a:endParaRPr b="1" sz="1200">
              <a:solidFill>
                <a:srgbClr val="EA5B3D"/>
              </a:solidFill>
              <a:latin typeface="Inter"/>
              <a:ea typeface="Inter"/>
              <a:cs typeface="Inter"/>
              <a:sym typeface="Inter"/>
            </a:endParaRPr>
          </a:p>
        </p:txBody>
      </p:sp>
      <p:sp>
        <p:nvSpPr>
          <p:cNvPr id="94" name="Google Shape;94;p15"/>
          <p:cNvSpPr txBox="1"/>
          <p:nvPr/>
        </p:nvSpPr>
        <p:spPr>
          <a:xfrm>
            <a:off x="506300" y="21972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What foraging practices have the Hadza kept alive? (</a:t>
            </a:r>
            <a:r>
              <a:rPr i="1" lang="en" sz="1200">
                <a:solidFill>
                  <a:schemeClr val="dk1"/>
                </a:solidFill>
                <a:latin typeface="Inter"/>
                <a:ea typeface="Inter"/>
                <a:cs typeface="Inter"/>
                <a:sym typeface="Inter"/>
              </a:rPr>
              <a:t>Hint: focus on the photos)</a:t>
            </a:r>
            <a:endParaRPr i="1" sz="1200">
              <a:solidFill>
                <a:schemeClr val="dk1"/>
              </a:solidFill>
              <a:latin typeface="Inter"/>
              <a:ea typeface="Inter"/>
              <a:cs typeface="Inter"/>
              <a:sym typeface="Inter"/>
            </a:endParaRPr>
          </a:p>
        </p:txBody>
      </p:sp>
      <p:sp>
        <p:nvSpPr>
          <p:cNvPr id="95" name="Google Shape;95;p15"/>
          <p:cNvSpPr txBox="1"/>
          <p:nvPr/>
        </p:nvSpPr>
        <p:spPr>
          <a:xfrm>
            <a:off x="506300" y="39509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do they compare to ancient foraging societies?</a:t>
            </a:r>
            <a:endParaRPr sz="1200">
              <a:solidFill>
                <a:schemeClr val="dk1"/>
              </a:solidFill>
              <a:latin typeface="Inter"/>
              <a:ea typeface="Inter"/>
              <a:cs typeface="Inter"/>
              <a:sym typeface="Inter"/>
            </a:endParaRPr>
          </a:p>
        </p:txBody>
      </p:sp>
      <p:sp>
        <p:nvSpPr>
          <p:cNvPr id="96" name="Google Shape;96;p15"/>
          <p:cNvSpPr/>
          <p:nvPr/>
        </p:nvSpPr>
        <p:spPr>
          <a:xfrm>
            <a:off x="498125" y="43377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Their way of life is very similar to ancient hunter-gatherer societies because they rely on natural resources for survival without farming or raising animals. This makes the Hadza one of the last groups living much like humans did thousands of years ago.</a:t>
            </a:r>
            <a:endParaRPr b="1" sz="1200">
              <a:solidFill>
                <a:srgbClr val="EA5B3D"/>
              </a:solidFill>
              <a:latin typeface="Inter"/>
              <a:ea typeface="Inter"/>
              <a:cs typeface="Inter"/>
              <a:sym typeface="Inter"/>
            </a:endParaRPr>
          </a:p>
        </p:txBody>
      </p:sp>
      <p:sp>
        <p:nvSpPr>
          <p:cNvPr id="97" name="Google Shape;97;p15"/>
          <p:cNvSpPr/>
          <p:nvPr/>
        </p:nvSpPr>
        <p:spPr>
          <a:xfrm>
            <a:off x="506300" y="5704588"/>
            <a:ext cx="6759900" cy="378300"/>
          </a:xfrm>
          <a:prstGeom prst="rect">
            <a:avLst/>
          </a:prstGeom>
          <a:solidFill>
            <a:srgbClr val="EA5B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lt1"/>
                </a:solidFill>
                <a:latin typeface="Inter"/>
                <a:ea typeface="Inter"/>
                <a:cs typeface="Inter"/>
                <a:sym typeface="Inter"/>
              </a:rPr>
              <a:t>Collaborative Synthesis</a:t>
            </a:r>
            <a:endParaRPr b="1" sz="1700">
              <a:solidFill>
                <a:schemeClr val="lt1"/>
              </a:solidFill>
              <a:latin typeface="Inter"/>
              <a:ea typeface="Inter"/>
              <a:cs typeface="Inter"/>
              <a:sym typeface="Inter"/>
            </a:endParaRPr>
          </a:p>
        </p:txBody>
      </p:sp>
      <p:sp>
        <p:nvSpPr>
          <p:cNvPr id="98" name="Google Shape;98;p15"/>
          <p:cNvSpPr txBox="1"/>
          <p:nvPr/>
        </p:nvSpPr>
        <p:spPr>
          <a:xfrm>
            <a:off x="506300" y="61885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With your new partner,</a:t>
            </a:r>
            <a:r>
              <a:rPr lang="en" sz="1200">
                <a:solidFill>
                  <a:schemeClr val="dk1"/>
                </a:solidFill>
                <a:latin typeface="Inter"/>
                <a:ea typeface="Inter"/>
                <a:cs typeface="Inter"/>
                <a:sym typeface="Inter"/>
              </a:rPr>
              <a:t>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99" name="Google Shape;99;p15"/>
          <p:cNvSpPr/>
          <p:nvPr/>
        </p:nvSpPr>
        <p:spPr>
          <a:xfrm>
            <a:off x="534750" y="71993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304800" lvl="0" marL="457200" rtl="0" algn="l">
              <a:spcBef>
                <a:spcPts val="0"/>
              </a:spcBef>
              <a:spcAft>
                <a:spcPts val="0"/>
              </a:spcAft>
              <a:buClr>
                <a:schemeClr val="dk1"/>
              </a:buClr>
              <a:buSzPts val="1200"/>
              <a:buFont typeface="Inter"/>
              <a:buChar char="●"/>
            </a:pPr>
            <a:r>
              <a:rPr b="1" lang="en" sz="1200">
                <a:solidFill>
                  <a:srgbClr val="EA5B3D"/>
                </a:solidFill>
                <a:latin typeface="Inter"/>
                <a:ea typeface="Inter"/>
                <a:cs typeface="Inter"/>
                <a:sym typeface="Inter"/>
              </a:rPr>
              <a:t>The Hadza’s land is being taken over by farming and livestock herding from neighboring communities, which reduces the land and resources they depend on for hunting and gathering.</a:t>
            </a:r>
            <a:endParaRPr b="1" sz="1200">
              <a:solidFill>
                <a:srgbClr val="EA5B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b="1" lang="en" sz="1200">
                <a:solidFill>
                  <a:srgbClr val="EA5B3D"/>
                </a:solidFill>
                <a:latin typeface="Inter"/>
                <a:ea typeface="Inter"/>
                <a:cs typeface="Inter"/>
                <a:sym typeface="Inter"/>
              </a:rPr>
              <a:t>The Nature Conservancy is helping the Hadza secure legal rights to their land through government certificates that recognize their traditional ownership, allowing them to protect their homeland from outside threats.</a:t>
            </a:r>
            <a:endParaRPr b="1" sz="1200">
              <a:solidFill>
                <a:srgbClr val="EA5B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A5B3D"/>
              </a:solidFill>
              <a:latin typeface="Inter"/>
              <a:ea typeface="Inter"/>
              <a:cs typeface="Inter"/>
              <a:sym typeface="Inter"/>
            </a:endParaRPr>
          </a:p>
          <a:p>
            <a:pPr indent="0" lvl="0" marL="0" rtl="0" algn="ctr">
              <a:spcBef>
                <a:spcPts val="0"/>
              </a:spcBef>
              <a:spcAft>
                <a:spcPts val="0"/>
              </a:spcAft>
              <a:buNone/>
            </a:pPr>
            <a:r>
              <a:t/>
            </a:r>
            <a:endParaRPr/>
          </a:p>
        </p:txBody>
      </p:sp>
      <p:sp>
        <p:nvSpPr>
          <p:cNvPr id="100" name="Google Shape;100;p15"/>
          <p:cNvSpPr txBox="1"/>
          <p:nvPr/>
        </p:nvSpPr>
        <p:spPr>
          <a:xfrm>
            <a:off x="534900" y="67752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Changes &amp; Challenges</a:t>
            </a:r>
            <a:endParaRPr b="1">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4" name="Shape 104"/>
        <p:cNvGrpSpPr/>
        <p:nvPr/>
      </p:nvGrpSpPr>
      <p:grpSpPr>
        <a:xfrm>
          <a:off x="0" y="0"/>
          <a:ext cx="0" cy="0"/>
          <a:chOff x="0" y="0"/>
          <a:chExt cx="0" cy="0"/>
        </a:xfrm>
      </p:grpSpPr>
      <p:sp>
        <p:nvSpPr>
          <p:cNvPr id="105" name="Google Shape;105;p1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106" name="Google Shape;106;p16"/>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107" name="Google Shape;107;p16"/>
          <p:cNvSpPr txBox="1"/>
          <p:nvPr/>
        </p:nvSpPr>
        <p:spPr>
          <a:xfrm>
            <a:off x="400050" y="11904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08" name="Google Shape;108;p16"/>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9" name="Google Shape;109;p16"/>
          <p:cNvSpPr/>
          <p:nvPr/>
        </p:nvSpPr>
        <p:spPr>
          <a:xfrm>
            <a:off x="506300" y="1735763"/>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Changes &amp; Challenges</a:t>
            </a:r>
            <a:endParaRPr b="1" sz="1700">
              <a:solidFill>
                <a:schemeClr val="dk1"/>
              </a:solidFill>
              <a:latin typeface="Inter"/>
              <a:ea typeface="Inter"/>
              <a:cs typeface="Inter"/>
              <a:sym typeface="Inter"/>
            </a:endParaRPr>
          </a:p>
        </p:txBody>
      </p:sp>
      <p:sp>
        <p:nvSpPr>
          <p:cNvPr id="110" name="Google Shape;110;p16"/>
          <p:cNvSpPr/>
          <p:nvPr/>
        </p:nvSpPr>
        <p:spPr>
          <a:xfrm>
            <a:off x="498125" y="26029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Hadza’s land is being taken over by farming and livestock herding from neighboring communities, which reduces the land and resources they depend on for hunting and gathering.</a:t>
            </a:r>
            <a:endParaRPr b="1" sz="1200">
              <a:solidFill>
                <a:srgbClr val="EA5B3D"/>
              </a:solidFill>
              <a:latin typeface="Inter"/>
              <a:ea typeface="Inter"/>
              <a:cs typeface="Inter"/>
              <a:sym typeface="Inter"/>
            </a:endParaRPr>
          </a:p>
        </p:txBody>
      </p:sp>
      <p:sp>
        <p:nvSpPr>
          <p:cNvPr id="111" name="Google Shape;111;p16"/>
          <p:cNvSpPr txBox="1"/>
          <p:nvPr/>
        </p:nvSpPr>
        <p:spPr>
          <a:xfrm>
            <a:off x="506300" y="21972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How is the Hadza way of life threatened today?</a:t>
            </a:r>
            <a:endParaRPr sz="1200">
              <a:solidFill>
                <a:schemeClr val="dk1"/>
              </a:solidFill>
              <a:latin typeface="Inter"/>
              <a:ea typeface="Inter"/>
              <a:cs typeface="Inter"/>
              <a:sym typeface="Inter"/>
            </a:endParaRPr>
          </a:p>
        </p:txBody>
      </p:sp>
      <p:sp>
        <p:nvSpPr>
          <p:cNvPr id="112" name="Google Shape;112;p16"/>
          <p:cNvSpPr txBox="1"/>
          <p:nvPr/>
        </p:nvSpPr>
        <p:spPr>
          <a:xfrm>
            <a:off x="506300" y="39509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actions are being taken to protect their land and rights?</a:t>
            </a:r>
            <a:endParaRPr sz="1200">
              <a:solidFill>
                <a:schemeClr val="dk1"/>
              </a:solidFill>
              <a:latin typeface="Inter"/>
              <a:ea typeface="Inter"/>
              <a:cs typeface="Inter"/>
              <a:sym typeface="Inter"/>
            </a:endParaRPr>
          </a:p>
        </p:txBody>
      </p:sp>
      <p:sp>
        <p:nvSpPr>
          <p:cNvPr id="113" name="Google Shape;113;p16"/>
          <p:cNvSpPr/>
          <p:nvPr/>
        </p:nvSpPr>
        <p:spPr>
          <a:xfrm>
            <a:off x="498125" y="43377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Nature Conservancy is helping the Hadza secure legal rights to their land through government certificates that recognize their traditional ownership, allowing them to protect their homeland from outside threats.</a:t>
            </a:r>
            <a:endParaRPr b="1" sz="1200">
              <a:solidFill>
                <a:srgbClr val="EA5B3D"/>
              </a:solidFill>
              <a:latin typeface="Inter"/>
              <a:ea typeface="Inter"/>
              <a:cs typeface="Inter"/>
              <a:sym typeface="Inter"/>
            </a:endParaRPr>
          </a:p>
        </p:txBody>
      </p:sp>
      <p:sp>
        <p:nvSpPr>
          <p:cNvPr id="114" name="Google Shape;114;p16"/>
          <p:cNvSpPr/>
          <p:nvPr/>
        </p:nvSpPr>
        <p:spPr>
          <a:xfrm>
            <a:off x="506300" y="5704588"/>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Collaborative Synthesis</a:t>
            </a:r>
            <a:endParaRPr b="1" sz="1700">
              <a:solidFill>
                <a:schemeClr val="dk1"/>
              </a:solidFill>
              <a:latin typeface="Inter"/>
              <a:ea typeface="Inter"/>
              <a:cs typeface="Inter"/>
              <a:sym typeface="Inter"/>
            </a:endParaRPr>
          </a:p>
        </p:txBody>
      </p:sp>
      <p:sp>
        <p:nvSpPr>
          <p:cNvPr id="115" name="Google Shape;115;p16"/>
          <p:cNvSpPr txBox="1"/>
          <p:nvPr/>
        </p:nvSpPr>
        <p:spPr>
          <a:xfrm>
            <a:off x="506300" y="61885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Directions: 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116" name="Google Shape;116;p16"/>
          <p:cNvSpPr/>
          <p:nvPr/>
        </p:nvSpPr>
        <p:spPr>
          <a:xfrm>
            <a:off x="534750" y="71993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317500" lvl="0" marL="457200" rtl="0" algn="l">
              <a:spcBef>
                <a:spcPts val="0"/>
              </a:spcBef>
              <a:spcAft>
                <a:spcPts val="0"/>
              </a:spcAft>
              <a:buSzPts val="1400"/>
              <a:buChar char="●"/>
            </a:pPr>
            <a:r>
              <a:rPr b="1" lang="en" sz="1200">
                <a:solidFill>
                  <a:srgbClr val="EA5B3D"/>
                </a:solidFill>
                <a:latin typeface="Inter"/>
                <a:ea typeface="Inter"/>
                <a:cs typeface="Inter"/>
                <a:sym typeface="Inter"/>
              </a:rPr>
              <a:t>The Hadza still practice traditional hunting and gathering, using bows and arrows to hunt animals and gathering wild plants, fruits, and honey from their natural environment.</a:t>
            </a:r>
            <a:endParaRPr b="1" sz="1200">
              <a:solidFill>
                <a:srgbClr val="EA5B3D"/>
              </a:solidFill>
              <a:latin typeface="Inter"/>
              <a:ea typeface="Inter"/>
              <a:cs typeface="Inter"/>
              <a:sym typeface="Inter"/>
            </a:endParaRPr>
          </a:p>
          <a:p>
            <a:pPr indent="-317500" lvl="0" marL="457200" rtl="0" algn="l">
              <a:spcBef>
                <a:spcPts val="0"/>
              </a:spcBef>
              <a:spcAft>
                <a:spcPts val="0"/>
              </a:spcAft>
              <a:buSzPts val="1400"/>
              <a:buChar char="●"/>
            </a:pPr>
            <a:r>
              <a:rPr b="1" lang="en" sz="1200">
                <a:solidFill>
                  <a:srgbClr val="EA5B3D"/>
                </a:solidFill>
                <a:latin typeface="Inter"/>
                <a:ea typeface="Inter"/>
                <a:cs typeface="Inter"/>
                <a:sym typeface="Inter"/>
              </a:rPr>
              <a:t>Their way of life is very similar to ancient hunter-gatherer societies because they rely on natural resources for survival without farming or raising animals. This makes the Hadza one of the last groups living much like humans did thousands of years ago.</a:t>
            </a:r>
            <a:endParaRPr b="1" sz="1200">
              <a:solidFill>
                <a:srgbClr val="EA5B3D"/>
              </a:solidFill>
              <a:latin typeface="Inter"/>
              <a:ea typeface="Inter"/>
              <a:cs typeface="Inter"/>
              <a:sym typeface="Inter"/>
            </a:endParaRPr>
          </a:p>
          <a:p>
            <a:pPr indent="0" lvl="0" marL="457200" rtl="0" algn="ctr">
              <a:spcBef>
                <a:spcPts val="0"/>
              </a:spcBef>
              <a:spcAft>
                <a:spcPts val="0"/>
              </a:spcAft>
              <a:buNone/>
            </a:pPr>
            <a:r>
              <a:t/>
            </a:r>
            <a:endParaRPr/>
          </a:p>
        </p:txBody>
      </p:sp>
      <p:sp>
        <p:nvSpPr>
          <p:cNvPr id="117" name="Google Shape;117;p16"/>
          <p:cNvSpPr txBox="1"/>
          <p:nvPr/>
        </p:nvSpPr>
        <p:spPr>
          <a:xfrm>
            <a:off x="534900" y="67752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Lifestyle &amp; Traditions</a:t>
            </a:r>
            <a:endParaRPr b="1">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